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  <p:sldMasterId id="2147483739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70" r:id="rId9"/>
    <p:sldId id="263" r:id="rId10"/>
    <p:sldId id="268" r:id="rId11"/>
    <p:sldId id="269" r:id="rId12"/>
    <p:sldId id="264" r:id="rId13"/>
    <p:sldId id="265" r:id="rId14"/>
    <p:sldId id="266" r:id="rId15"/>
    <p:sldId id="267" r:id="rId16"/>
    <p:sldId id="262" r:id="rId17"/>
  </p:sldIdLst>
  <p:sldSz cx="9144000" cy="6858000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49" autoAdjust="0"/>
    <p:restoredTop sz="95921" autoAdjust="0"/>
  </p:normalViewPr>
  <p:slideViewPr>
    <p:cSldViewPr snapToGrid="0">
      <p:cViewPr varScale="1">
        <p:scale>
          <a:sx n="112" d="100"/>
          <a:sy n="112" d="100"/>
        </p:scale>
        <p:origin x="15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6" name="Picture 75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7" name="Picture 76"/>
          <p:cNvPicPr/>
          <p:nvPr/>
        </p:nvPicPr>
        <p:blipFill>
          <a:blip r:embed="rId2"/>
          <a:stretch>
            <a:fillRect/>
          </a:stretch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4530"/>
            <a:ext cx="6858000" cy="2387600"/>
          </a:xfrm>
        </p:spPr>
        <p:txBody>
          <a:bodyPr anchor="b">
            <a:normAutofit/>
          </a:bodyPr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 algn="ctr">
              <a:buNone/>
              <a:defRPr sz="21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4/12/2016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1626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03D0ACFF-4A5D-4D85-B10C-5DA59C407F39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1081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12423"/>
            <a:ext cx="7886700" cy="2851208"/>
          </a:xfrm>
        </p:spPr>
        <p:txBody>
          <a:bodyPr anchor="b">
            <a:normAutofit/>
          </a:bodyPr>
          <a:lstStyle>
            <a:lvl1pPr>
              <a:defRPr sz="45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52634"/>
            <a:ext cx="78867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03D0ACFF-4A5D-4D85-B10C-5DA59C407F39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0529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845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8801"/>
            <a:ext cx="3886200" cy="435133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03D0ACFF-4A5D-4D85-B10C-5DA59C407F39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035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681851"/>
            <a:ext cx="386715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45" y="2507551"/>
            <a:ext cx="3867150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851"/>
            <a:ext cx="38862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7551"/>
            <a:ext cx="3886201" cy="36805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03D0ACFF-4A5D-4D85-B10C-5DA59C407F39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322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smtClean="0"/>
              <a:t>4/12/2016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4730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03D0ACFF-4A5D-4D85-B10C-5DA59C407F39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1529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1"/>
            <a:ext cx="2948940" cy="1600197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399"/>
            <a:ext cx="294894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03D0ACFF-4A5D-4D85-B10C-5DA59C407F39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10831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57200"/>
            <a:ext cx="2948940" cy="1600200"/>
          </a:xfrm>
        </p:spPr>
        <p:txBody>
          <a:bodyPr anchor="b">
            <a:normAutofit/>
          </a:bodyPr>
          <a:lstStyle>
            <a:lvl1pPr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6200" y="990600"/>
            <a:ext cx="4629150" cy="48768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936" y="2057400"/>
            <a:ext cx="294894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2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03D0ACFF-4A5D-4D85-B10C-5DA59C407F39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912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03D0ACFF-4A5D-4D85-B10C-5DA59C407F39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68882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0362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0363"/>
            <a:ext cx="5800725" cy="581183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03D0ACFF-4A5D-4D85-B10C-5DA59C407F39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242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8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37000">
              <a:schemeClr val="tx1"/>
            </a:gs>
            <a:gs pos="0">
              <a:schemeClr val="bg1"/>
            </a:gs>
            <a:gs pos="74000">
              <a:schemeClr val="accent1">
                <a:lumMod val="50000"/>
              </a:schemeClr>
            </a:gs>
            <a:gs pos="83000">
              <a:schemeClr val="tx2">
                <a:lumMod val="50000"/>
              </a:schemeClr>
            </a:gs>
            <a:gs pos="100000">
              <a:schemeClr val="tx2">
                <a:lumMod val="5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lstStyle/>
          <a:p>
            <a:pPr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–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»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>
                <a:solidFill>
                  <a:srgbClr val="8B8B8B"/>
                </a:solidFill>
                <a:latin typeface="Calibri"/>
              </a:rPr>
              <a:t>4/7/16</a:t>
            </a:r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DD7CBCFC-2793-4851-AAF3-D4BF8098D934}" type="slidenum">
              <a:rPr lang="en-US" sz="1200">
                <a:solidFill>
                  <a:srgbClr val="8B8B8B"/>
                </a:solidFill>
                <a:latin typeface="Calibri"/>
              </a:rPr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37000">
              <a:schemeClr val="tx1"/>
            </a:gs>
            <a:gs pos="0">
              <a:schemeClr val="bg1"/>
            </a:gs>
            <a:gs pos="74000">
              <a:schemeClr val="accent1">
                <a:lumMod val="50000"/>
              </a:schemeClr>
            </a:gs>
            <a:gs pos="83000">
              <a:schemeClr val="tx2">
                <a:lumMod val="50000"/>
              </a:schemeClr>
            </a:gs>
            <a:gs pos="100000">
              <a:schemeClr val="tx2">
                <a:lumMod val="5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845" y="365760"/>
            <a:ext cx="78867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845" y="1828801"/>
            <a:ext cx="78867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1200" smtClean="0">
                <a:solidFill>
                  <a:srgbClr val="8B8B8B"/>
                </a:solidFill>
                <a:latin typeface="Calibri"/>
              </a:rPr>
              <a:t>4/7/16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2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63145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2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DD7CBCFC-2793-4851-AAF3-D4BF8098D934}" type="slidenum">
              <a:rPr lang="en-US" sz="1200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164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Wingdings 2" pitchFamily="18" charset="2"/>
        <a:buChar char="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4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gif"/><Relationship Id="rId5" Type="http://schemas.openxmlformats.org/officeDocument/2006/relationships/image" Target="../media/image7.gif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685800" y="685800"/>
            <a:ext cx="7772040" cy="2914200"/>
          </a:xfrm>
          <a:prstGeom prst="rect">
            <a:avLst/>
          </a:prstGeom>
        </p:spPr>
        <p:txBody>
          <a:bodyPr anchor="ctr"/>
          <a:lstStyle/>
          <a:p>
            <a:pPr algn="ctr">
              <a:lnSpc>
                <a:spcPct val="100000"/>
              </a:lnSpc>
            </a:pPr>
            <a:r>
              <a:rPr lang="en-US" sz="4400" dirty="0">
                <a:solidFill>
                  <a:srgbClr val="000000"/>
                </a:solidFill>
                <a:latin typeface="Calibri"/>
              </a:rPr>
              <a:t>
</a:t>
            </a:r>
            <a:r>
              <a:rPr lang="en-US" sz="4400" dirty="0">
                <a:latin typeface="Calibri"/>
              </a:rPr>
              <a:t>
</a:t>
            </a:r>
            <a:r>
              <a:rPr lang="en-US" sz="4000" dirty="0">
                <a:solidFill>
                  <a:schemeClr val="bg1"/>
                </a:solidFill>
                <a:latin typeface="Calibri"/>
              </a:rPr>
              <a:t>by Team </a:t>
            </a:r>
            <a:r>
              <a:rPr lang="en-US" sz="4000" dirty="0" err="1">
                <a:solidFill>
                  <a:schemeClr val="bg1"/>
                </a:solidFill>
                <a:latin typeface="Calibri"/>
              </a:rPr>
              <a:t>Zim</a:t>
            </a:r>
            <a:r>
              <a:rPr lang="en-US" sz="4000" dirty="0">
                <a:solidFill>
                  <a:schemeClr val="bg1"/>
                </a:solidFill>
                <a:latin typeface="Calibri"/>
              </a:rPr>
              <a:t>
</a:t>
            </a:r>
            <a:r>
              <a:rPr lang="en-US" sz="4000" dirty="0" smtClean="0">
                <a:solidFill>
                  <a:schemeClr val="bg1"/>
                </a:solidFill>
                <a:latin typeface="Calibri"/>
              </a:rPr>
              <a:t>Professor </a:t>
            </a:r>
            <a:r>
              <a:rPr lang="en-US" sz="4000" dirty="0" err="1" smtClean="0">
                <a:solidFill>
                  <a:schemeClr val="bg1"/>
                </a:solidFill>
                <a:latin typeface="Calibri"/>
              </a:rPr>
              <a:t>Zareh</a:t>
            </a:r>
            <a:r>
              <a:rPr lang="en-US" sz="40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  <a:latin typeface="Calibri"/>
              </a:rPr>
              <a:t>Gorjian</a:t>
            </a:r>
            <a:r>
              <a:rPr lang="en-US" sz="4000" dirty="0" smtClean="0">
                <a:solidFill>
                  <a:schemeClr val="bg1"/>
                </a:solidFill>
                <a:latin typeface="Calibri"/>
              </a:rPr>
              <a:t> &amp; Professor</a:t>
            </a:r>
            <a:r>
              <a:rPr lang="en-US" sz="4000" dirty="0" smtClean="0">
                <a:solidFill>
                  <a:srgbClr val="000000"/>
                </a:solidFill>
                <a:latin typeface="Calibri"/>
              </a:rPr>
              <a:t> </a:t>
            </a:r>
            <a:r>
              <a:rPr lang="en-US" sz="4000" dirty="0" smtClean="0">
                <a:solidFill>
                  <a:schemeClr val="bg1"/>
                </a:solidFill>
                <a:latin typeface="Calibri"/>
              </a:rPr>
              <a:t>Silvia </a:t>
            </a:r>
            <a:r>
              <a:rPr lang="en-US" sz="4000" dirty="0" err="1" smtClean="0">
                <a:solidFill>
                  <a:schemeClr val="bg1"/>
                </a:solidFill>
                <a:latin typeface="Calibri"/>
              </a:rPr>
              <a:t>Rigon</a:t>
            </a:r>
            <a:endParaRPr sz="4000" dirty="0"/>
          </a:p>
        </p:txBody>
      </p:sp>
      <p:sp>
        <p:nvSpPr>
          <p:cNvPr id="79" name="TextShape 2"/>
          <p:cNvSpPr txBox="1"/>
          <p:nvPr/>
        </p:nvSpPr>
        <p:spPr>
          <a:xfrm>
            <a:off x="1219676" y="3926394"/>
            <a:ext cx="6857640" cy="198072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chemeClr val="bg1"/>
                </a:solidFill>
                <a:latin typeface="Calibri"/>
              </a:rPr>
              <a:t>Artists</a:t>
            </a:r>
          </a:p>
          <a:p>
            <a:pPr algn="ctr">
              <a:lnSpc>
                <a:spcPct val="100000"/>
              </a:lnSpc>
            </a:pPr>
            <a:r>
              <a:rPr lang="en-US" dirty="0" smtClean="0">
                <a:solidFill>
                  <a:schemeClr val="bg1"/>
                </a:solidFill>
                <a:latin typeface="Calibri"/>
              </a:rPr>
              <a:t>Alex 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Kim: a.hyun.k@gmail.com </a:t>
            </a:r>
            <a:endParaRPr dirty="0">
              <a:solidFill>
                <a:schemeClr val="bg1"/>
              </a:solidFill>
            </a:endParaRPr>
          </a:p>
          <a:p>
            <a:pPr algn="ctr"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alibri"/>
              </a:rPr>
              <a:t>Eric Galindo: Ericgalindo93@yahoo.com</a:t>
            </a:r>
            <a:endParaRPr dirty="0">
              <a:solidFill>
                <a:schemeClr val="bg1"/>
              </a:solidFill>
            </a:endParaRPr>
          </a:p>
          <a:p>
            <a:pPr algn="ctr">
              <a:lnSpc>
                <a:spcPct val="100000"/>
              </a:lnSpc>
            </a:pPr>
            <a:r>
              <a:rPr lang="en-US" dirty="0" err="1">
                <a:solidFill>
                  <a:schemeClr val="bg1"/>
                </a:solidFill>
                <a:latin typeface="Calibri"/>
              </a:rPr>
              <a:t>Seif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 Mohsen: seifmohsen357@gmail.com</a:t>
            </a:r>
            <a:endParaRPr dirty="0">
              <a:solidFill>
                <a:schemeClr val="bg1"/>
              </a:solidFill>
            </a:endParaRPr>
          </a:p>
          <a:p>
            <a:pPr algn="ctr">
              <a:lnSpc>
                <a:spcPct val="100000"/>
              </a:lnSpc>
            </a:pPr>
            <a:endParaRPr lang="en-US" b="1" dirty="0" smtClean="0">
              <a:solidFill>
                <a:schemeClr val="bg1"/>
              </a:solidFill>
              <a:latin typeface="Calibri"/>
            </a:endParaRPr>
          </a:p>
          <a:p>
            <a:pPr algn="ctr">
              <a:lnSpc>
                <a:spcPct val="100000"/>
              </a:lnSpc>
            </a:pPr>
            <a:r>
              <a:rPr lang="en-US" b="1" dirty="0" smtClean="0">
                <a:solidFill>
                  <a:schemeClr val="bg1"/>
                </a:solidFill>
                <a:latin typeface="Calibri"/>
              </a:rPr>
              <a:t>Programmers</a:t>
            </a:r>
            <a:endParaRPr lang="en-US" dirty="0" smtClean="0">
              <a:solidFill>
                <a:schemeClr val="bg1"/>
              </a:solidFill>
              <a:latin typeface="Calibri"/>
            </a:endParaRPr>
          </a:p>
          <a:p>
            <a:pPr algn="ctr">
              <a:lnSpc>
                <a:spcPct val="100000"/>
              </a:lnSpc>
            </a:pPr>
            <a:r>
              <a:rPr lang="en-US" dirty="0" smtClean="0">
                <a:solidFill>
                  <a:schemeClr val="bg1"/>
                </a:solidFill>
                <a:latin typeface="Calibri"/>
              </a:rPr>
              <a:t>Lori 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Kim: kim.lori57@gmail.com</a:t>
            </a:r>
            <a:endParaRPr dirty="0">
              <a:solidFill>
                <a:schemeClr val="bg1"/>
              </a:solidFill>
            </a:endParaRPr>
          </a:p>
          <a:p>
            <a:pPr algn="ctr">
              <a:lnSpc>
                <a:spcPct val="100000"/>
              </a:lnSpc>
            </a:pPr>
            <a:r>
              <a:rPr lang="en-US" dirty="0" err="1">
                <a:solidFill>
                  <a:schemeClr val="bg1"/>
                </a:solidFill>
                <a:latin typeface="Calibri"/>
              </a:rPr>
              <a:t>Huy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 Ly: Huyly960@gmail.com </a:t>
            </a:r>
            <a:endParaRPr dirty="0">
              <a:solidFill>
                <a:schemeClr val="bg1"/>
              </a:solidFill>
            </a:endParaRPr>
          </a:p>
          <a:p>
            <a:pPr algn="ctr">
              <a:lnSpc>
                <a:spcPct val="100000"/>
              </a:lnSpc>
            </a:pPr>
            <a:r>
              <a:rPr lang="en-US" dirty="0">
                <a:solidFill>
                  <a:schemeClr val="bg1"/>
                </a:solidFill>
                <a:latin typeface="Calibri"/>
              </a:rPr>
              <a:t>Stanley Chen: Stan.yt.chen@gmail.com 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0032" y="41120"/>
            <a:ext cx="6597284" cy="21017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Inspiration BG( Background)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65" y="1457011"/>
            <a:ext cx="7231485" cy="406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005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Inspiration for Enemies/Minions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534" y="1517300"/>
            <a:ext cx="2404697" cy="20078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4923" y="1668492"/>
            <a:ext cx="2228704" cy="17584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91734" y="732639"/>
            <a:ext cx="2155500" cy="17886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4122" y="3701018"/>
            <a:ext cx="5372100" cy="30194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13320" y="2612647"/>
            <a:ext cx="1912327" cy="10443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75074" y="3701018"/>
            <a:ext cx="3309048" cy="255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59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First Boss 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	</a:t>
            </a:r>
            <a:r>
              <a:rPr lang="en-US" b="1" dirty="0" smtClean="0">
                <a:solidFill>
                  <a:schemeClr val="bg1"/>
                </a:solidFill>
              </a:rPr>
              <a:t>(The Void)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112" y="512230"/>
            <a:ext cx="3295996" cy="24486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3112" y="3268543"/>
            <a:ext cx="3295996" cy="24891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6746" y="2879313"/>
            <a:ext cx="2311120" cy="287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881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Second Boss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	</a:t>
            </a:r>
            <a:r>
              <a:rPr lang="en-US" b="1" dirty="0" smtClean="0">
                <a:solidFill>
                  <a:schemeClr val="bg1"/>
                </a:solidFill>
              </a:rPr>
              <a:t>(</a:t>
            </a:r>
            <a:r>
              <a:rPr lang="en-US" b="1" dirty="0" err="1" smtClean="0">
                <a:solidFill>
                  <a:schemeClr val="bg1"/>
                </a:solidFill>
              </a:rPr>
              <a:t>Vordo’s</a:t>
            </a:r>
            <a:r>
              <a:rPr lang="en-US" b="1" dirty="0" smtClean="0">
                <a:solidFill>
                  <a:schemeClr val="bg1"/>
                </a:solidFill>
              </a:rPr>
              <a:t> Head)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1684" y="2622066"/>
            <a:ext cx="2550070" cy="225743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7949" y="1691322"/>
            <a:ext cx="2718492" cy="41189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350" y="2622066"/>
            <a:ext cx="2390356" cy="254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918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Final Boss</a:t>
            </a:r>
            <a:br>
              <a:rPr lang="en-US" b="1" dirty="0" smtClean="0">
                <a:solidFill>
                  <a:schemeClr val="bg1"/>
                </a:solidFill>
              </a:rPr>
            </a:br>
            <a:r>
              <a:rPr lang="en-US" b="1" dirty="0">
                <a:solidFill>
                  <a:schemeClr val="bg1"/>
                </a:solidFill>
              </a:rPr>
              <a:t>	</a:t>
            </a:r>
            <a:r>
              <a:rPr lang="en-US" b="1" dirty="0" smtClean="0">
                <a:solidFill>
                  <a:schemeClr val="bg1"/>
                </a:solidFill>
              </a:rPr>
              <a:t>(</a:t>
            </a:r>
            <a:r>
              <a:rPr lang="en-US" b="1" dirty="0" err="1" smtClean="0">
                <a:solidFill>
                  <a:schemeClr val="bg1"/>
                </a:solidFill>
              </a:rPr>
              <a:t>Deathship</a:t>
            </a:r>
            <a:r>
              <a:rPr lang="en-US" b="1" dirty="0" smtClean="0">
                <a:solidFill>
                  <a:schemeClr val="bg1"/>
                </a:solidFill>
              </a:rPr>
              <a:t>)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4105" y="4411226"/>
            <a:ext cx="3834700" cy="22792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808" y="4411226"/>
            <a:ext cx="4052000" cy="22792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4680" y="1028541"/>
            <a:ext cx="4669723" cy="3121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862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3200" dirty="0">
                <a:solidFill>
                  <a:schemeClr val="bg1"/>
                </a:solidFill>
                <a:latin typeface="Calibri"/>
              </a:rPr>
              <a:t>Collaboration between programmer and artist 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3200" dirty="0">
                <a:solidFill>
                  <a:schemeClr val="bg1"/>
                </a:solidFill>
                <a:latin typeface="Calibri"/>
              </a:rPr>
              <a:t>Mobile game development (</a:t>
            </a:r>
            <a:r>
              <a:rPr lang="en-US" sz="3200" dirty="0" smtClean="0">
                <a:solidFill>
                  <a:schemeClr val="bg1"/>
                </a:solidFill>
                <a:latin typeface="Calibri"/>
              </a:rPr>
              <a:t>Android &amp; </a:t>
            </a:r>
            <a:r>
              <a:rPr lang="en-US" sz="3200" dirty="0" err="1" smtClean="0">
                <a:solidFill>
                  <a:schemeClr val="bg1"/>
                </a:solidFill>
                <a:latin typeface="Calibri"/>
              </a:rPr>
              <a:t>Iphone</a:t>
            </a:r>
            <a:r>
              <a:rPr lang="en-US" sz="3200" dirty="0" smtClean="0">
                <a:solidFill>
                  <a:schemeClr val="bg1"/>
                </a:solidFill>
                <a:latin typeface="Calibri"/>
              </a:rPr>
              <a:t>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454320" y="9144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000" b="1" dirty="0">
                <a:solidFill>
                  <a:schemeClr val="bg1"/>
                </a:solidFill>
                <a:latin typeface="Calibri"/>
              </a:rPr>
              <a:t>Goals</a:t>
            </a:r>
            <a:endParaRPr sz="4000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6604" y="4191272"/>
            <a:ext cx="2594765" cy="127447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50" y="3748036"/>
            <a:ext cx="2972167" cy="2160946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16465" r="15610"/>
          <a:stretch/>
        </p:blipFill>
        <p:spPr>
          <a:xfrm>
            <a:off x="5814756" y="3748036"/>
            <a:ext cx="2411604" cy="21609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457200" y="9144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2400" b="1" dirty="0">
                <a:solidFill>
                  <a:schemeClr val="bg1"/>
                </a:solidFill>
                <a:latin typeface="Calibri"/>
              </a:rPr>
              <a:t>Game Structure</a:t>
            </a:r>
            <a:endParaRPr b="1" dirty="0">
              <a:solidFill>
                <a:schemeClr val="bg1"/>
              </a:solidFill>
            </a:endParaRPr>
          </a:p>
        </p:txBody>
      </p:sp>
      <p:sp>
        <p:nvSpPr>
          <p:cNvPr id="81" name="TextShape 2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Space shooter 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https://www.youtube.com/watch?v=kX0hnOS1QQQ 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Outline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1. Rules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2. Characters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3. Gameplay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4. Player 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stats</a:t>
            </a:r>
          </a:p>
          <a:p>
            <a:pPr>
              <a:buSzPct val="45000"/>
              <a:buFont typeface="StarSymbol"/>
              <a:buChar char=""/>
            </a:pP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5. Dimensions and Frames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6-9. Inspiration</a:t>
            </a:r>
          </a:p>
          <a:p>
            <a:pPr>
              <a:buSzPct val="45000"/>
              <a:buFont typeface="StarSymbol"/>
              <a:buChar char=""/>
            </a:pP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10. First Boss (The Void)</a:t>
            </a:r>
          </a:p>
          <a:p>
            <a:pPr>
              <a:buSzPct val="45000"/>
              <a:buFont typeface="StarSymbol"/>
              <a:buChar char=""/>
            </a:pP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11. Second Boss (</a:t>
            </a:r>
            <a:r>
              <a:rPr lang="en-US" sz="2400" dirty="0" err="1" smtClean="0">
                <a:solidFill>
                  <a:schemeClr val="bg1"/>
                </a:solidFill>
                <a:latin typeface="Calibri"/>
              </a:rPr>
              <a:t>Vordo’s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 Head)</a:t>
            </a:r>
          </a:p>
          <a:p>
            <a:pPr>
              <a:buSzPct val="45000"/>
              <a:buFont typeface="StarSymbol"/>
              <a:buChar char=""/>
            </a:pP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12. Final Boss (</a:t>
            </a:r>
            <a:r>
              <a:rPr lang="en-US" sz="2400" dirty="0" err="1" smtClean="0">
                <a:solidFill>
                  <a:schemeClr val="bg1"/>
                </a:solidFill>
                <a:latin typeface="Calibri"/>
              </a:rPr>
              <a:t>Deathship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)</a:t>
            </a:r>
          </a:p>
          <a:p>
            <a:pPr>
              <a:buSzPct val="45000"/>
              <a:buFont typeface="StarSymbol"/>
              <a:buChar char=""/>
            </a:pP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13. </a:t>
            </a:r>
            <a:r>
              <a:rPr lang="en-US" sz="2400" dirty="0">
                <a:solidFill>
                  <a:schemeClr val="bg1"/>
                </a:solidFill>
                <a:latin typeface="Calibri"/>
              </a:rPr>
              <a:t>Goals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1709" y="2752272"/>
            <a:ext cx="4393043" cy="30575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dirty="0" smtClean="0">
                <a:solidFill>
                  <a:schemeClr val="bg1"/>
                </a:solidFill>
                <a:latin typeface="Calibri"/>
              </a:rPr>
              <a:t>Player 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can move left, right, up, and down and to anywhere within the screen. 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</a:pPr>
            <a:endParaRPr lang="en-US" dirty="0">
              <a:solidFill>
                <a:schemeClr val="bg1"/>
              </a:solidFill>
              <a:latin typeface="Calibri"/>
            </a:endParaRPr>
          </a:p>
          <a:p>
            <a:pPr>
              <a:buSzPct val="45000"/>
            </a:pPr>
            <a:endParaRPr lang="en-US" dirty="0" smtClean="0">
              <a:solidFill>
                <a:schemeClr val="bg1"/>
              </a:solidFill>
              <a:latin typeface="Calibri"/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dirty="0" smtClean="0">
                <a:solidFill>
                  <a:schemeClr val="bg1"/>
                </a:solidFill>
                <a:latin typeface="Calibri"/>
              </a:rPr>
              <a:t>Player starts with 5 HP(Heart Points) and 10 MP(Missil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e</a:t>
            </a:r>
            <a:r>
              <a:rPr lang="en-US" dirty="0" smtClean="0">
                <a:solidFill>
                  <a:schemeClr val="bg1"/>
                </a:solidFill>
                <a:latin typeface="Calibri"/>
              </a:rPr>
              <a:t> Points) (MP is optional)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dirty="0" smtClean="0">
                <a:solidFill>
                  <a:schemeClr val="bg1"/>
                </a:solidFill>
                <a:latin typeface="Calibri"/>
              </a:rPr>
              <a:t>If 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enemy object is not a boss and gets </a:t>
            </a:r>
            <a:r>
              <a:rPr lang="en-US" dirty="0" smtClean="0">
                <a:solidFill>
                  <a:schemeClr val="bg1"/>
                </a:solidFill>
                <a:latin typeface="Calibri"/>
              </a:rPr>
              <a:t>destroyed 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by player projectile, enemy object is </a:t>
            </a:r>
            <a:r>
              <a:rPr lang="en-US" dirty="0" smtClean="0">
                <a:solidFill>
                  <a:schemeClr val="bg1"/>
                </a:solidFill>
                <a:latin typeface="Calibri"/>
              </a:rPr>
              <a:t>destroyed and drops HP packs(Restores HP) , MP packs 5+ (MP is optional),and weapon upgrades. 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If enemy object is a boss and gets hit by player projectile, boss loses a certain number of health points and is killed if H</a:t>
            </a:r>
            <a:r>
              <a:rPr lang="en-US" dirty="0" smtClean="0">
                <a:solidFill>
                  <a:schemeClr val="bg1"/>
                </a:solidFill>
                <a:latin typeface="Calibri"/>
              </a:rPr>
              <a:t>eart 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P</a:t>
            </a:r>
            <a:r>
              <a:rPr lang="en-US" dirty="0" smtClean="0">
                <a:solidFill>
                  <a:schemeClr val="bg1"/>
                </a:solidFill>
                <a:latin typeface="Calibri"/>
              </a:rPr>
              <a:t>oints </a:t>
            </a:r>
            <a:r>
              <a:rPr lang="en-US" dirty="0">
                <a:solidFill>
                  <a:schemeClr val="bg1"/>
                </a:solidFill>
                <a:latin typeface="Calibri"/>
              </a:rPr>
              <a:t>reach 0.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Player achieves weapon upgrade when passing over a weapon upgrade object. A weapon upgrade means a higher firing frequency.</a:t>
            </a:r>
          </a:p>
          <a:p>
            <a:pPr>
              <a:buSzPct val="45000"/>
              <a:buFont typeface="StarSymbol"/>
              <a:buChar char=""/>
            </a:pPr>
            <a:r>
              <a:rPr lang="en-US" dirty="0" smtClean="0">
                <a:solidFill>
                  <a:schemeClr val="bg1"/>
                </a:solidFill>
                <a:latin typeface="Calibri"/>
              </a:rPr>
              <a:t>Objective: Destroy maximum number of enemy objects and defeat the enemy bosses.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295000" y="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2400" b="1" dirty="0">
                <a:solidFill>
                  <a:schemeClr val="bg1"/>
                </a:solidFill>
                <a:latin typeface="Calibri"/>
              </a:rPr>
              <a:t>Rules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280" y="1103890"/>
            <a:ext cx="1253734" cy="125373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915" y="5235872"/>
            <a:ext cx="1175656" cy="69185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756" y="5095629"/>
            <a:ext cx="931757" cy="124234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801" y="5010598"/>
            <a:ext cx="1142401" cy="114240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1232" y="4941656"/>
            <a:ext cx="1280284" cy="128028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457200" y="136068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Main character: player 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spaceship 5 HP(can be upgraded) 10 MP(can be upgraded) (MP is optional)</a:t>
            </a:r>
            <a:endParaRPr sz="2400"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Enemy characters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: low: 2 HP, medium: 5 HP. (MP is optional)</a:t>
            </a:r>
            <a:endParaRPr sz="2400"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Enemy spaceship (one shot death, shoots one projectile linearly)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Boss 1 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(30 HP, </a:t>
            </a:r>
            <a:r>
              <a:rPr lang="en-US" sz="2400" dirty="0">
                <a:solidFill>
                  <a:schemeClr val="bg1"/>
                </a:solidFill>
                <a:latin typeface="Calibri"/>
              </a:rPr>
              <a:t>shoots 5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sz="2400" dirty="0">
                <a:solidFill>
                  <a:schemeClr val="bg1"/>
                </a:solidFill>
                <a:latin typeface="Calibri"/>
              </a:rPr>
              <a:t>shots radially)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Boss 2 (50 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HP, </a:t>
            </a:r>
            <a:r>
              <a:rPr lang="en-US" sz="2400" dirty="0">
                <a:solidFill>
                  <a:schemeClr val="bg1"/>
                </a:solidFill>
                <a:latin typeface="Calibri"/>
              </a:rPr>
              <a:t>shoots 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10 </a:t>
            </a:r>
            <a:r>
              <a:rPr lang="en-US" sz="2400" dirty="0">
                <a:solidFill>
                  <a:schemeClr val="bg1"/>
                </a:solidFill>
                <a:latin typeface="Calibri"/>
              </a:rPr>
              <a:t>shots radially)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Boss 3 (100 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HP, </a:t>
            </a:r>
            <a:r>
              <a:rPr lang="en-US" sz="2400" dirty="0">
                <a:solidFill>
                  <a:schemeClr val="bg1"/>
                </a:solidFill>
                <a:latin typeface="Calibri"/>
              </a:rPr>
              <a:t>shoots </a:t>
            </a:r>
            <a:r>
              <a:rPr lang="en-US" sz="2400" dirty="0" smtClean="0">
                <a:solidFill>
                  <a:schemeClr val="bg1"/>
                </a:solidFill>
                <a:latin typeface="Calibri"/>
              </a:rPr>
              <a:t>15 </a:t>
            </a:r>
            <a:r>
              <a:rPr lang="en-US" sz="2400" dirty="0">
                <a:solidFill>
                  <a:schemeClr val="bg1"/>
                </a:solidFill>
                <a:latin typeface="Calibri"/>
              </a:rPr>
              <a:t>shots radially)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3200" dirty="0">
                <a:solidFill>
                  <a:schemeClr val="bg1"/>
                </a:solidFill>
                <a:latin typeface="Calibri"/>
              </a:rPr>
              <a:t>General M</a:t>
            </a:r>
            <a:r>
              <a:rPr lang="en-US" sz="3200" dirty="0" smtClean="0">
                <a:solidFill>
                  <a:schemeClr val="bg1"/>
                </a:solidFill>
                <a:latin typeface="Calibri"/>
              </a:rPr>
              <a:t>issile: 2 DP(Damage Points)</a:t>
            </a:r>
          </a:p>
          <a:p>
            <a:pPr>
              <a:buSzPct val="45000"/>
              <a:buFont typeface="StarSymbol"/>
              <a:buChar char=""/>
            </a:pPr>
            <a:r>
              <a:rPr lang="en-US" sz="3200" dirty="0" smtClean="0">
                <a:solidFill>
                  <a:schemeClr val="bg1"/>
                </a:solidFill>
                <a:latin typeface="Calibri"/>
              </a:rPr>
              <a:t>Advanced Missile: 5 </a:t>
            </a:r>
            <a:r>
              <a:rPr lang="en-US" sz="3200" dirty="0" smtClean="0">
                <a:solidFill>
                  <a:schemeClr val="bg1"/>
                </a:solidFill>
                <a:latin typeface="Calibri"/>
              </a:rPr>
              <a:t>DP (Optional)</a:t>
            </a:r>
            <a:endParaRPr lang="en-US" sz="3200" dirty="0" smtClean="0">
              <a:solidFill>
                <a:schemeClr val="bg1"/>
              </a:solidFill>
              <a:latin typeface="Calibri"/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3200" dirty="0" smtClean="0">
                <a:solidFill>
                  <a:schemeClr val="bg1"/>
                </a:solidFill>
                <a:latin typeface="Calibri"/>
              </a:rPr>
              <a:t>Tracking Missile: 5 DP (Optional)</a:t>
            </a:r>
          </a:p>
          <a:p>
            <a:pPr>
              <a:buSzPct val="45000"/>
              <a:buFont typeface="StarSymbol"/>
              <a:buChar char=""/>
            </a:pPr>
            <a:endParaRPr dirty="0">
              <a:solidFill>
                <a:schemeClr val="bg1"/>
              </a:solidFill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457200" y="-10884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2400" b="1" dirty="0">
                <a:solidFill>
                  <a:schemeClr val="bg1"/>
                </a:solidFill>
                <a:latin typeface="Calibri"/>
              </a:rPr>
              <a:t>Characters (Player &amp; Enemy)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793" y="3017691"/>
            <a:ext cx="1373647" cy="12097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793" y="4422196"/>
            <a:ext cx="1373647" cy="9157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Infinite / level-based gameplay</a:t>
            </a:r>
            <a:endParaRPr sz="2400"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Enemy objects appear at a gradually higher rate</a:t>
            </a:r>
            <a:endParaRPr sz="2400"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sz="2400" dirty="0">
                <a:solidFill>
                  <a:schemeClr val="bg1"/>
                </a:solidFill>
                <a:latin typeface="Calibri"/>
              </a:rPr>
              <a:t>Boss objects appear at random moments but no two bosses at a time.</a:t>
            </a:r>
            <a:endParaRPr sz="2400" dirty="0">
              <a:solidFill>
                <a:schemeClr val="bg1"/>
              </a:solidFill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458280" y="9144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2400" dirty="0">
                <a:solidFill>
                  <a:schemeClr val="bg1"/>
                </a:solidFill>
                <a:latin typeface="Calibri"/>
              </a:rPr>
              <a:t>Gameplay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0613" y="2800615"/>
            <a:ext cx="6210464" cy="38815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356717" y="1313118"/>
            <a:ext cx="8229240" cy="4704840"/>
          </a:xfrm>
          <a:prstGeom prst="rect">
            <a:avLst/>
          </a:prstGeom>
        </p:spPr>
        <p:txBody>
          <a:bodyPr lIns="0" tIns="0" rIns="0" bIns="0"/>
          <a:lstStyle/>
          <a:p>
            <a:pPr>
              <a:buSzPct val="45000"/>
              <a:buFont typeface="StarSymbol"/>
              <a:buChar char="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Featured during game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Score calculated from number of enemy objects destroyed by player</a:t>
            </a:r>
            <a:endParaRPr dirty="0">
              <a:solidFill>
                <a:schemeClr val="bg1"/>
              </a:solidFill>
            </a:endParaRPr>
          </a:p>
          <a:p>
            <a:pPr>
              <a:buSzPct val="45000"/>
              <a:buFont typeface="StarSymbol"/>
              <a:buChar char="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Featured after game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Score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Number of bosses killed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Number of enemy objects killed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Firing rate</a:t>
            </a:r>
            <a:endParaRPr dirty="0">
              <a:solidFill>
                <a:schemeClr val="bg1"/>
              </a:solidFill>
            </a:endParaRPr>
          </a:p>
          <a:p>
            <a:pPr lvl="1">
              <a:buSzPct val="75000"/>
              <a:buFont typeface="StarSymbol"/>
              <a:buChar char=""/>
            </a:pPr>
            <a:r>
              <a:rPr lang="en-US" dirty="0">
                <a:solidFill>
                  <a:schemeClr val="bg1"/>
                </a:solidFill>
                <a:latin typeface="Calibri"/>
              </a:rPr>
              <a:t>Level of professionalism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453960" y="91440"/>
            <a:ext cx="7772040" cy="14695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2400" b="1" dirty="0">
                <a:solidFill>
                  <a:schemeClr val="bg1"/>
                </a:solidFill>
                <a:latin typeface="Calibri"/>
              </a:rPr>
              <a:t>Player Stats</a:t>
            </a:r>
            <a:endParaRPr b="1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0351" y="2116140"/>
            <a:ext cx="4471517" cy="444370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Dimensions and Frames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Background: 1900 x 998px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Main Character Sprite: 100 x 100px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6 frames for left and right half rotation horizontally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Missiles: 50 x 50px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6 frames for speed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Minions: 100 x 100px</a:t>
            </a:r>
          </a:p>
          <a:p>
            <a:pPr lvl="1"/>
            <a:r>
              <a:rPr lang="en-US" dirty="0" smtClean="0">
                <a:solidFill>
                  <a:schemeClr val="bg1"/>
                </a:solidFill>
              </a:rPr>
              <a:t>6 frames for horizontal rotation</a:t>
            </a: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lvl="1"/>
            <a:endParaRPr lang="en-US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92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>
                <a:solidFill>
                  <a:schemeClr val="bg1"/>
                </a:solidFill>
              </a:rPr>
              <a:t>Inspiration for Spaceship(Player)</a:t>
            </a:r>
            <a:endParaRPr lang="en-US" sz="2800" b="1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880" y="1626875"/>
            <a:ext cx="3310531" cy="22070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9411" y="1626875"/>
            <a:ext cx="3797399" cy="220702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880" y="3748035"/>
            <a:ext cx="2596116" cy="289887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3869" y="4274186"/>
            <a:ext cx="4042941" cy="237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18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Inspiration: Missiles</a:t>
            </a:r>
            <a:endParaRPr lang="en-US" b="1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661" y="4102316"/>
            <a:ext cx="4622917" cy="23688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625" y="1426345"/>
            <a:ext cx="1215701" cy="12157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625" y="2642046"/>
            <a:ext cx="1209126" cy="114114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2674" y="1316484"/>
            <a:ext cx="3788392" cy="24668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/>
          <a:srcRect t="24460" r="121"/>
          <a:stretch/>
        </p:blipFill>
        <p:spPr>
          <a:xfrm>
            <a:off x="6066286" y="618603"/>
            <a:ext cx="2749479" cy="585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974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470</Words>
  <Application>Microsoft Office PowerPoint</Application>
  <PresentationFormat>On-screen Show (4:3)</PresentationFormat>
  <Paragraphs>75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Calibri</vt:lpstr>
      <vt:lpstr>Calibri Light</vt:lpstr>
      <vt:lpstr>DejaVu Sans</vt:lpstr>
      <vt:lpstr>StarSymbol</vt:lpstr>
      <vt:lpstr>Wingdings 2</vt:lpstr>
      <vt:lpstr>Office Theme</vt:lpstr>
      <vt:lpstr>HDOfficeLightV0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Dimensions and Frames</vt:lpstr>
      <vt:lpstr>Inspiration for Spaceship(Player)</vt:lpstr>
      <vt:lpstr>Inspiration: Missiles</vt:lpstr>
      <vt:lpstr>Inspiration BG( Background)</vt:lpstr>
      <vt:lpstr>Inspiration for Enemies/Minions</vt:lpstr>
      <vt:lpstr>First Boss   (The Void)</vt:lpstr>
      <vt:lpstr>Second Boss  (Vordo’s Head)</vt:lpstr>
      <vt:lpstr>Final Boss  (Deathship)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H. Kim</dc:creator>
  <cp:lastModifiedBy>Lori A. Kim</cp:lastModifiedBy>
  <cp:revision>34</cp:revision>
  <dcterms:modified xsi:type="dcterms:W3CDTF">2016-04-13T03:51:06Z</dcterms:modified>
</cp:coreProperties>
</file>